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0"/>
  </p:notesMasterIdLst>
  <p:sldIdLst>
    <p:sldId id="256" r:id="rId2"/>
    <p:sldId id="314" r:id="rId3"/>
    <p:sldId id="315" r:id="rId4"/>
    <p:sldId id="307" r:id="rId5"/>
    <p:sldId id="316" r:id="rId6"/>
    <p:sldId id="301" r:id="rId7"/>
    <p:sldId id="313" r:id="rId8"/>
    <p:sldId id="31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1D7D-776D-4DBC-9807-1C6C084657F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AEAE4-F01C-4770-9219-6A0A99BA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7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EAE4-F01C-4770-9219-6A0A99BA0D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3" y="1380072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9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4" y="5883279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7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4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0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5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1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4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2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4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5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0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4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5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7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8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4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1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9" y="5867135"/>
            <a:ext cx="5511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1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3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4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5" y="2667003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90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2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5" y="685803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4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6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3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6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3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4" y="68580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2667003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9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2" y="5883279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9" y="58832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94855" y="5302250"/>
            <a:ext cx="9585807" cy="7944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Куратор </a:t>
            </a:r>
            <a:r>
              <a:rPr lang="ru-RU" sz="2400" dirty="0">
                <a:solidFill>
                  <a:srgbClr val="002060"/>
                </a:solidFill>
              </a:rPr>
              <a:t>проекта 500+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err="1" smtClean="0">
                <a:solidFill>
                  <a:srgbClr val="002060"/>
                </a:solidFill>
              </a:rPr>
              <a:t>Ширипова</a:t>
            </a:r>
            <a:r>
              <a:rPr lang="ru-RU" sz="2400" dirty="0" smtClean="0">
                <a:solidFill>
                  <a:srgbClr val="002060"/>
                </a:solidFill>
              </a:rPr>
              <a:t> Т.В.,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Заместитель директора по НМР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ГБОУ «РБНЛИ №1» г. Улан-Удэ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01" y="425003"/>
            <a:ext cx="3051085" cy="2730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347730"/>
            <a:ext cx="3051085" cy="27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431704" y="22324"/>
            <a:ext cx="52565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СТАРТОВАЯ ПОЗИЦИЯ</a:t>
            </a: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4097018" cy="40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74827" y="1034945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78805" y="1149946"/>
            <a:ext cx="8185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РИСКОВЫЙ ПРОФИЛЬ ШКОЛЫ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sch033077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Значимость фактора риска в ОО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Высокая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требуется принятие мер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требуется дополнительная оценка ситуации куратором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возможна дополнительная оценка ситуации куратором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Низкий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оснащения школы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кадров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Недостаточная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предметная 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компетентность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Высокая доля обучающихся с ОВЗ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Низкое качество преодоления языковых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культурных барьеров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Низкая учебная мотивация обучающихся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7.Пониженный уровень школьного благополучия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Низкий уровень дисциплины в классе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Высокая доля обучающихся с рисками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учебной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неуспешности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Низкий уровень вовлеченности родителей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83411" y="127253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83410" y="182360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70451" y="2395924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47296" y="287056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47296" y="3444856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" y="160338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431704" y="22324"/>
            <a:ext cx="52565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НАПРАВЛЕНИЯ РАБОТЫ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4097018" cy="40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74827" y="1034945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50399" y="1770019"/>
            <a:ext cx="8185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ШАГИ</a:t>
            </a:r>
          </a:p>
          <a:p>
            <a:pPr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объединение учителей математики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Еженедельный практический семинар «Подготовка к ОГЭ, ЕГЭ по математике» (апрель-май, 2021 года)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Межшкольный математический марафон «БЫСТРЫЙ СЧЕТ»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(апрель – заочный тур, май – очный тур)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69207" y="396370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64372" y="4451045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64371" y="2399274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64370" y="303764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47296" y="3444856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" y="160338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2013" y="141674"/>
            <a:ext cx="8719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Семинар №1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МО учителей математики</a:t>
            </a:r>
            <a:endParaRPr lang="ru-RU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6371" y="1721531"/>
            <a:ext cx="20606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endParaRPr lang="ru-RU" sz="2000" dirty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178" t="17356" r="15540" b="21314"/>
          <a:stretch/>
        </p:blipFill>
        <p:spPr>
          <a:xfrm>
            <a:off x="437881" y="1721531"/>
            <a:ext cx="6065950" cy="4043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163" r="4094" b="25951"/>
          <a:stretch/>
        </p:blipFill>
        <p:spPr>
          <a:xfrm>
            <a:off x="6276306" y="1681456"/>
            <a:ext cx="5443470" cy="40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431704" y="22324"/>
            <a:ext cx="52565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НАПРАВЛЕНИЯ РАБОТЫ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4097018" cy="40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74827" y="1034945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09270" y="1245357"/>
            <a:ext cx="83416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ШАГИ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Работа с молодыми учителями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Асоциации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молодых учителей СОШ №65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(консультация, встреча, наставничество и т.д.)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практического семинара «ТВОРЧЕСКИЕ МАСТЕРСКИЕ» (неделя с 5-10 апреля 2020 года)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плану: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«Как провести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метапредметный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урок?»  -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Ширипова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Т.В.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«Яндекс – площадка в работе учителя» 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опыта работы (Лектор по приглашению). 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По материалам Форума молодых педагогов «Дальневосточная Россия. Перезагрузка в школе» -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Семушев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И.Н.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469207" y="396370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72990" y="456871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64371" y="2399274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464370" y="5173734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72990" y="317592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" y="160338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2957" y="228499"/>
            <a:ext cx="4171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Проект «500+»</a:t>
            </a:r>
            <a:endParaRPr lang="ru-RU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1734" y="1821115"/>
            <a:ext cx="3941636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kern="0" dirty="0" smtClean="0">
                <a:latin typeface="Trebuchet MS" panose="020B0603020202020204"/>
              </a:rPr>
              <a:t>ПЛАНИРОВАНИЕ РАБОТЫ</a:t>
            </a:r>
            <a:endParaRPr lang="ru-RU" sz="3600" kern="0" dirty="0"/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32194"/>
              </p:ext>
            </p:extLst>
          </p:nvPr>
        </p:nvGraphicFramePr>
        <p:xfrm>
          <a:off x="5563673" y="965916"/>
          <a:ext cx="6207618" cy="5654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6064"/>
                <a:gridCol w="2941554"/>
              </a:tblGrid>
              <a:tr h="5795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РАБОТЫ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34" marR="111734" marT="0" marB="0"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87" marR="89387" marT="44693" marB="44693"/>
                </a:tc>
              </a:tr>
              <a:tr h="36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ФЕВРАЛЬ-МАРТ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февраля 2021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Установочный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вебинар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517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февраля 2021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Вебинар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марта 2021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Еженедельный методический семинар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80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марта 2021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Вебинар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29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марта 2021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 школой (изучение сайта, индивидуальные встречи…)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80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31марта 2021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№1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Межшкольный математический марафон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1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Приглашение на участие в ШНПК «Первые шаги»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1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«Творческие мастерские для молодых педагогов»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9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FB663172-1BED-9341-BC5D-7C4FC32E33D3}"/>
              </a:ext>
            </a:extLst>
          </p:cNvPr>
          <p:cNvSpPr/>
          <p:nvPr/>
        </p:nvSpPr>
        <p:spPr>
          <a:xfrm>
            <a:off x="1339910" y="73421"/>
            <a:ext cx="10515600" cy="12003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РЕКОМЕНДАЦИИ для работы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(по материалам </a:t>
            </a:r>
            <a:r>
              <a:rPr lang="ru-RU" sz="3600" dirty="0" err="1" smtClean="0">
                <a:solidFill>
                  <a:srgbClr val="002060"/>
                </a:solidFill>
              </a:rPr>
              <a:t>вебинаров</a:t>
            </a:r>
            <a:r>
              <a:rPr lang="ru-RU" sz="3600" dirty="0" smtClean="0">
                <a:solidFill>
                  <a:srgbClr val="002060"/>
                </a:solidFill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65BC50D-3BD8-504C-9B45-FE5EF948EDC8}"/>
              </a:ext>
            </a:extLst>
          </p:cNvPr>
          <p:cNvGrpSpPr/>
          <p:nvPr/>
        </p:nvGrpSpPr>
        <p:grpSpPr>
          <a:xfrm>
            <a:off x="0" y="151499"/>
            <a:ext cx="12192000" cy="1105322"/>
            <a:chOff x="0" y="44624"/>
            <a:chExt cx="12192000" cy="1105322"/>
          </a:xfrm>
        </p:grpSpPr>
        <p:sp>
          <p:nvSpPr>
            <p:cNvPr id="6" name="Дуга 5">
              <a:extLst>
                <a:ext uri="{FF2B5EF4-FFF2-40B4-BE49-F238E27FC236}">
                  <a16:creationId xmlns:a16="http://schemas.microsoft.com/office/drawing/2014/main" xmlns="" id="{82C402AE-5E2B-A540-9BD3-452608BE421B}"/>
                </a:ext>
              </a:extLst>
            </p:cNvPr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DB9F5DC6-99F4-4247-AEC9-BD615C62911F}"/>
                </a:ext>
              </a:extLst>
            </p:cNvPr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15AA3DF-B1F8-F34F-9745-2294B0D77536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9F57B9C-3396-2143-A5AD-4E6DC2324F8F}"/>
              </a:ext>
            </a:extLst>
          </p:cNvPr>
          <p:cNvSpPr/>
          <p:nvPr/>
        </p:nvSpPr>
        <p:spPr>
          <a:xfrm>
            <a:off x="482072" y="271408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57044DF-0C1C-FB4C-9CD1-57991F182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51" y="472997"/>
            <a:ext cx="665245" cy="4667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22" y="2749563"/>
            <a:ext cx="1032585" cy="1008000"/>
          </a:xfrm>
          <a:prstGeom prst="rect">
            <a:avLst/>
          </a:prstGeom>
        </p:spPr>
      </p:pic>
      <p:sp>
        <p:nvSpPr>
          <p:cNvPr id="14" name="Дуга 13"/>
          <p:cNvSpPr/>
          <p:nvPr/>
        </p:nvSpPr>
        <p:spPr>
          <a:xfrm rot="2942456">
            <a:off x="-1372964" y="1272789"/>
            <a:ext cx="4257278" cy="4583194"/>
          </a:xfrm>
          <a:prstGeom prst="arc">
            <a:avLst>
              <a:gd name="adj1" fmla="val 14911952"/>
              <a:gd name="adj2" fmla="val 619869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62986" y="1748081"/>
            <a:ext cx="396044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АНАЛИТИКА  ВСЕХ ДАННЫХ</a:t>
            </a:r>
            <a:endParaRPr lang="ru-RU"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55329" y="3216197"/>
            <a:ext cx="3768098" cy="54136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СОВМЕСТНОЙ ДЕЯТЕЛЬНОСТИ</a:t>
            </a:r>
            <a:endParaRPr lang="ru-RU" sz="1600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73706" y="4150807"/>
            <a:ext cx="384972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ГОРИЗОНТАЛЬНЫЕ СВЯЗИ</a:t>
            </a:r>
            <a:endParaRPr lang="ru-RU"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2986" y="5030920"/>
            <a:ext cx="396044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РЕФЛЕКСИЯ</a:t>
            </a:r>
            <a:endParaRPr lang="ru-RU"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73706" y="2490069"/>
            <a:ext cx="384972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МОТИВАЦИЯ</a:t>
            </a:r>
            <a:endParaRPr lang="ru-RU" sz="1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27932" y="1741363"/>
            <a:ext cx="0" cy="3728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534525" y="185382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34524" y="2596289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34525" y="3394112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34525" y="424232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34525" y="507105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814745" y="1598642"/>
            <a:ext cx="4470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Анализ открытых источников, исследование компетенций административной команды и </a:t>
            </a:r>
            <a:r>
              <a:rPr lang="ru-RU" sz="1400" dirty="0" err="1" smtClean="0">
                <a:solidFill>
                  <a:srgbClr val="002060"/>
                </a:solidFill>
              </a:rPr>
              <a:t>оргкультуры</a:t>
            </a:r>
            <a:r>
              <a:rPr lang="ru-RU" sz="1400" dirty="0" smtClean="0">
                <a:solidFill>
                  <a:srgbClr val="002060"/>
                </a:solidFill>
              </a:rPr>
              <a:t> школы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4745" y="2547674"/>
            <a:ext cx="374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Рядом, а не над, гибкое управление, вместе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4745" y="3225270"/>
            <a:ext cx="37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Любая совместная деятельность</a:t>
            </a:r>
            <a:r>
              <a:rPr lang="ru-RU" sz="1400" dirty="0" smtClean="0">
                <a:solidFill>
                  <a:srgbClr val="002060"/>
                </a:solidFill>
              </a:rPr>
              <a:t>, образовательные события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2400" y="4099099"/>
            <a:ext cx="37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Неформальная и </a:t>
            </a:r>
            <a:r>
              <a:rPr lang="ru-RU" sz="1400" dirty="0" err="1" smtClean="0">
                <a:solidFill>
                  <a:srgbClr val="002060"/>
                </a:solidFill>
              </a:rPr>
              <a:t>информальная</a:t>
            </a:r>
            <a:r>
              <a:rPr lang="ru-RU" sz="1400" dirty="0" smtClean="0">
                <a:solidFill>
                  <a:srgbClr val="002060"/>
                </a:solidFill>
              </a:rPr>
              <a:t> модели повышения квалификации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4745" y="5030920"/>
            <a:ext cx="374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Размышления и анализ, гибкие технологии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1236373"/>
            <a:ext cx="5074275" cy="4623515"/>
          </a:xfrm>
        </p:spPr>
      </p:pic>
    </p:spTree>
    <p:extLst>
      <p:ext uri="{BB962C8B-B14F-4D97-AF65-F5344CB8AC3E}">
        <p14:creationId xmlns:p14="http://schemas.microsoft.com/office/powerpoint/2010/main" val="27126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375</Words>
  <Application>Microsoft Office PowerPoint</Application>
  <PresentationFormat>Широкоэкранный</PresentationFormat>
  <Paragraphs>81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Corbel</vt:lpstr>
      <vt:lpstr>Times New Roman</vt:lpstr>
      <vt:lpstr>Trebuchet MS</vt:lpstr>
      <vt:lpstr>Параллакс</vt:lpstr>
      <vt:lpstr>  Куратор проекта 500+ Ширипова Т.В., Заместитель директора по НМР  ГБОУ «РБНЛИ №1» г. Улан-Удэ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Знакомьтесь-это мы!</dc:title>
  <dc:creator>Пользователь</dc:creator>
  <cp:lastModifiedBy>user</cp:lastModifiedBy>
  <cp:revision>209</cp:revision>
  <dcterms:created xsi:type="dcterms:W3CDTF">2015-12-23T12:23:49Z</dcterms:created>
  <dcterms:modified xsi:type="dcterms:W3CDTF">2021-04-01T05:41:44Z</dcterms:modified>
</cp:coreProperties>
</file>