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</p:sldMasterIdLst>
  <p:notesMasterIdLst>
    <p:notesMasterId r:id="rId10"/>
  </p:notesMasterIdLst>
  <p:sldIdLst>
    <p:sldId id="256" r:id="rId2"/>
    <p:sldId id="314" r:id="rId3"/>
    <p:sldId id="315" r:id="rId4"/>
    <p:sldId id="307" r:id="rId5"/>
    <p:sldId id="316" r:id="rId6"/>
    <p:sldId id="301" r:id="rId7"/>
    <p:sldId id="313" r:id="rId8"/>
    <p:sldId id="31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91D7D-776D-4DBC-9807-1C6C084657F8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AEAE4-F01C-4770-9219-6A0A99BA0D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78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AEAE4-F01C-4770-9219-6A0A99BA0D5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982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3" y="1380072"/>
            <a:ext cx="8574623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9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4" y="5883279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272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4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602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5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4169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4" y="685801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4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21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777381"/>
            <a:ext cx="1001871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8441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4" y="685801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5" y="3886200"/>
            <a:ext cx="1001871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775200"/>
            <a:ext cx="1001871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305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4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4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4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054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4710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8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4" y="685800"/>
            <a:ext cx="801974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81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9" y="5867135"/>
            <a:ext cx="551167" cy="365125"/>
          </a:xfrm>
        </p:spPr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1872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81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9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139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685804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5" y="2667003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81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90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672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41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9921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4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5" y="685803"/>
            <a:ext cx="6240991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4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6" y="1752599"/>
            <a:ext cx="542615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3" y="914400"/>
            <a:ext cx="3280975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6" y="3124199"/>
            <a:ext cx="542615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354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3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4" y="685804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3" y="2667003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9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82" y="5883279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9" y="5883279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  <p:sldLayoutId id="2147483753" r:id="rId13"/>
    <p:sldLayoutId id="2147483754" r:id="rId14"/>
    <p:sldLayoutId id="2147483755" r:id="rId15"/>
    <p:sldLayoutId id="2147483756" r:id="rId16"/>
    <p:sldLayoutId id="214748375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94855" y="5302250"/>
            <a:ext cx="9585807" cy="79444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chemeClr val="accent1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ru-RU" sz="4400" b="1" dirty="0" smtClean="0">
                <a:solidFill>
                  <a:schemeClr val="accent1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</a:rPr>
              <a:t>Куратор </a:t>
            </a:r>
            <a:r>
              <a:rPr lang="ru-RU" sz="2400" dirty="0">
                <a:solidFill>
                  <a:srgbClr val="002060"/>
                </a:solidFill>
              </a:rPr>
              <a:t>проекта 500+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err="1" smtClean="0">
                <a:solidFill>
                  <a:srgbClr val="002060"/>
                </a:solidFill>
              </a:rPr>
              <a:t>Ширипова</a:t>
            </a:r>
            <a:r>
              <a:rPr lang="ru-RU" sz="2400" dirty="0" smtClean="0">
                <a:solidFill>
                  <a:srgbClr val="002060"/>
                </a:solidFill>
              </a:rPr>
              <a:t> Т.В.,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Заместитель директора по НМР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 smtClean="0">
                <a:solidFill>
                  <a:srgbClr val="002060"/>
                </a:solidFill>
              </a:rPr>
              <a:t>ГБОУ «РБНЛИ №1» г. Улан-Удэ</a:t>
            </a:r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  <a:latin typeface="Arial Narrow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101" y="425003"/>
            <a:ext cx="3051085" cy="27303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346" y="347730"/>
            <a:ext cx="3051085" cy="273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10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44624"/>
            <a:ext cx="12192000" cy="1105322"/>
            <a:chOff x="0" y="44624"/>
            <a:chExt cx="12192000" cy="1105322"/>
          </a:xfrm>
        </p:grpSpPr>
        <p:sp>
          <p:nvSpPr>
            <p:cNvPr id="5" name="Дуга 4"/>
            <p:cNvSpPr/>
            <p:nvPr/>
          </p:nvSpPr>
          <p:spPr>
            <a:xfrm rot="5400000">
              <a:off x="397693" y="44624"/>
              <a:ext cx="1105322" cy="1105322"/>
            </a:xfrm>
            <a:prstGeom prst="arc">
              <a:avLst>
                <a:gd name="adj1" fmla="val 16200000"/>
                <a:gd name="adj2" fmla="val 5426713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>
              <a:stCxn id="5" idx="0"/>
            </p:cNvCxnSpPr>
            <p:nvPr/>
          </p:nvCxnSpPr>
          <p:spPr>
            <a:xfrm>
              <a:off x="1503015" y="597285"/>
              <a:ext cx="1068898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stCxn id="5" idx="2"/>
            </p:cNvCxnSpPr>
            <p:nvPr/>
          </p:nvCxnSpPr>
          <p:spPr>
            <a:xfrm flipH="1">
              <a:off x="0" y="592991"/>
              <a:ext cx="397710" cy="42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Овал 7"/>
          <p:cNvSpPr/>
          <p:nvPr/>
        </p:nvSpPr>
        <p:spPr>
          <a:xfrm>
            <a:off x="482072" y="164533"/>
            <a:ext cx="892602" cy="870412"/>
          </a:xfrm>
          <a:prstGeom prst="ellipse">
            <a:avLst/>
          </a:prstGeom>
          <a:solidFill>
            <a:schemeClr val="accent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3431704" y="22324"/>
            <a:ext cx="52565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002060"/>
                </a:solidFill>
              </a:rPr>
              <a:t>СТАРТОВАЯ ПОЗИЦИЯ</a:t>
            </a:r>
          </a:p>
        </p:txBody>
      </p:sp>
      <p:sp>
        <p:nvSpPr>
          <p:cNvPr id="12" name="AutoShape 2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4097018" cy="409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74827" y="1034945"/>
            <a:ext cx="0" cy="5623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78805" y="1149946"/>
            <a:ext cx="81853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РИСКОВЫЙ ПРОФИЛЬ ШКОЛЫ</a:t>
            </a: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sch033077</a:t>
            </a: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Значимость фактора риска в ОО </a:t>
            </a: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Высокая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требуется принятие мер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 требуется дополнительная оценка ситуации куратором</a:t>
            </a:r>
          </a:p>
          <a:p>
            <a:pPr>
              <a:spcAft>
                <a:spcPts val="0"/>
              </a:spcAf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возможна дополнительная оценка ситуации куратором</a:t>
            </a: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Низкий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уровень оснащения школы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Дефицит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 кадров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</a:t>
            </a:r>
          </a:p>
          <a:p>
            <a:pPr marL="342900" indent="-342900">
              <a:spcAft>
                <a:spcPts val="0"/>
              </a:spcAft>
              <a:buAutoNum type="arabicPeriod"/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Недостаточная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предметная и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методическая компетентность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педагогических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Средняя</a:t>
            </a:r>
            <a:endParaRPr lang="ru-RU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Высокая доля обучающихся с ОВЗ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Низкое качество преодоления языковых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культурных барьеров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</a:t>
            </a:r>
          </a:p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Низкая учебная мотивация обучающихся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</a:t>
            </a: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7.Пониженный уровень школьного благополучия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</a:t>
            </a: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8. Низкий уровень дисциплины в классе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9. Высокая доля обучающихся с рисками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учебной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неуспешности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</a:t>
            </a:r>
          </a:p>
          <a:p>
            <a:pPr>
              <a:spcAft>
                <a:spcPts val="0"/>
              </a:spcAft>
            </a:pP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Низкий уровень вовлеченности родителей </a:t>
            </a: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Низкая </a:t>
            </a:r>
            <a:endParaRPr lang="ru-RU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483411" y="1272530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483410" y="182360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70451" y="2395924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447296" y="287056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447296" y="3444856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8" y="160338"/>
            <a:ext cx="19907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7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44624"/>
            <a:ext cx="12192000" cy="1105322"/>
            <a:chOff x="0" y="44624"/>
            <a:chExt cx="12192000" cy="1105322"/>
          </a:xfrm>
        </p:grpSpPr>
        <p:sp>
          <p:nvSpPr>
            <p:cNvPr id="5" name="Дуга 4"/>
            <p:cNvSpPr/>
            <p:nvPr/>
          </p:nvSpPr>
          <p:spPr>
            <a:xfrm rot="5400000">
              <a:off x="397693" y="44624"/>
              <a:ext cx="1105322" cy="1105322"/>
            </a:xfrm>
            <a:prstGeom prst="arc">
              <a:avLst>
                <a:gd name="adj1" fmla="val 16200000"/>
                <a:gd name="adj2" fmla="val 5426713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>
              <a:stCxn id="5" idx="0"/>
            </p:cNvCxnSpPr>
            <p:nvPr/>
          </p:nvCxnSpPr>
          <p:spPr>
            <a:xfrm>
              <a:off x="1503015" y="597285"/>
              <a:ext cx="1068898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stCxn id="5" idx="2"/>
            </p:cNvCxnSpPr>
            <p:nvPr/>
          </p:nvCxnSpPr>
          <p:spPr>
            <a:xfrm flipH="1">
              <a:off x="0" y="592991"/>
              <a:ext cx="397710" cy="42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Овал 7"/>
          <p:cNvSpPr/>
          <p:nvPr/>
        </p:nvSpPr>
        <p:spPr>
          <a:xfrm>
            <a:off x="482072" y="164533"/>
            <a:ext cx="892602" cy="870412"/>
          </a:xfrm>
          <a:prstGeom prst="ellipse">
            <a:avLst/>
          </a:prstGeom>
          <a:solidFill>
            <a:schemeClr val="accent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3431704" y="22324"/>
            <a:ext cx="52565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НАПРАВЛЕНИЯ РАБОТЫ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AutoShape 2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4097018" cy="409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74827" y="1034945"/>
            <a:ext cx="0" cy="5623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50399" y="1770019"/>
            <a:ext cx="81853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ПЕРВЫЕ ШАГИ</a:t>
            </a: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 algn="ctr">
              <a:spcAft>
                <a:spcPts val="0"/>
              </a:spcAft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Методическое объединение учителей математики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Еженедельный практический семинар «Подготовка к ОГЭ, ЕГЭ по математике» (апрель-май, 2021 года)</a:t>
            </a:r>
          </a:p>
          <a:p>
            <a:pPr algn="just">
              <a:spcAft>
                <a:spcPts val="0"/>
              </a:spcAft>
            </a:pP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Межшкольный математический марафон «БЫСТРЫЙ СЧЕТ» 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(апрель – заочный тур, май – очный тур)</a:t>
            </a:r>
          </a:p>
          <a:p>
            <a:pPr algn="just">
              <a:spcAft>
                <a:spcPts val="0"/>
              </a:spcAft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469207" y="3963703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464372" y="4451045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64371" y="2399274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464370" y="303764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447296" y="3444856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8" y="160338"/>
            <a:ext cx="19907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4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742013" y="141674"/>
            <a:ext cx="871993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Семинар №1</a:t>
            </a:r>
          </a:p>
          <a:p>
            <a:pPr algn="ctr"/>
            <a:r>
              <a:rPr lang="ru-RU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МО учителей математики</a:t>
            </a:r>
            <a:endParaRPr lang="ru-RU" sz="36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36371" y="1721531"/>
            <a:ext cx="206063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000" dirty="0"/>
          </a:p>
          <a:p>
            <a:r>
              <a:rPr lang="ru-RU" sz="2000" dirty="0" smtClean="0"/>
              <a:t> </a:t>
            </a:r>
            <a:endParaRPr lang="ru-RU" sz="2000" dirty="0"/>
          </a:p>
          <a:p>
            <a:endParaRPr lang="ru-RU" sz="2000" dirty="0"/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178" t="17356" r="15540" b="21314"/>
          <a:stretch/>
        </p:blipFill>
        <p:spPr>
          <a:xfrm>
            <a:off x="437881" y="1721531"/>
            <a:ext cx="6065950" cy="40439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13163" r="4094" b="25951"/>
          <a:stretch/>
        </p:blipFill>
        <p:spPr>
          <a:xfrm>
            <a:off x="6276306" y="1681456"/>
            <a:ext cx="5443470" cy="408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0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44624"/>
            <a:ext cx="12192000" cy="1105322"/>
            <a:chOff x="0" y="44624"/>
            <a:chExt cx="12192000" cy="1105322"/>
          </a:xfrm>
        </p:grpSpPr>
        <p:sp>
          <p:nvSpPr>
            <p:cNvPr id="5" name="Дуга 4"/>
            <p:cNvSpPr/>
            <p:nvPr/>
          </p:nvSpPr>
          <p:spPr>
            <a:xfrm rot="5400000">
              <a:off x="397693" y="44624"/>
              <a:ext cx="1105322" cy="1105322"/>
            </a:xfrm>
            <a:prstGeom prst="arc">
              <a:avLst>
                <a:gd name="adj1" fmla="val 16200000"/>
                <a:gd name="adj2" fmla="val 5426713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6" name="Прямая соединительная линия 5"/>
            <p:cNvCxnSpPr>
              <a:stCxn id="5" idx="0"/>
            </p:cNvCxnSpPr>
            <p:nvPr/>
          </p:nvCxnSpPr>
          <p:spPr>
            <a:xfrm>
              <a:off x="1503015" y="597285"/>
              <a:ext cx="1068898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>
              <a:stCxn id="5" idx="2"/>
            </p:cNvCxnSpPr>
            <p:nvPr/>
          </p:nvCxnSpPr>
          <p:spPr>
            <a:xfrm flipH="1">
              <a:off x="0" y="592991"/>
              <a:ext cx="397710" cy="42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Овал 7"/>
          <p:cNvSpPr/>
          <p:nvPr/>
        </p:nvSpPr>
        <p:spPr>
          <a:xfrm>
            <a:off x="482072" y="164533"/>
            <a:ext cx="892602" cy="870412"/>
          </a:xfrm>
          <a:prstGeom prst="ellipse">
            <a:avLst/>
          </a:prstGeom>
          <a:solidFill>
            <a:schemeClr val="accent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10" name="Заголовок 3"/>
          <p:cNvSpPr txBox="1">
            <a:spLocks/>
          </p:cNvSpPr>
          <p:nvPr/>
        </p:nvSpPr>
        <p:spPr>
          <a:xfrm>
            <a:off x="3431704" y="22324"/>
            <a:ext cx="525658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rgbClr val="002060"/>
                </a:solidFill>
              </a:rPr>
              <a:t>НАПРАВЛЕНИЯ РАБОТЫ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2" name="AutoShape 2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4097018" cy="4097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МБОУ СОШ 30 г. Химки - Главная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274827" y="1034945"/>
            <a:ext cx="0" cy="56231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3809270" y="1245357"/>
            <a:ext cx="8341601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ПЕРВЫЕ ШАГИ</a:t>
            </a:r>
          </a:p>
          <a:p>
            <a:pPr algn="ctr"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Работа с молодыми учителями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Асоциации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молодых учителей СОШ №65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(консультация, встреча, наставничество и т.д.)</a:t>
            </a:r>
          </a:p>
          <a:p>
            <a:pPr algn="just">
              <a:spcAft>
                <a:spcPts val="0"/>
              </a:spcAft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Проведение практического семинара «ТВОРЧЕСКИЕ МАСТЕРСКИЕ» (неделя с 5-10 апреля 2020 года) 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плану:</a:t>
            </a:r>
          </a:p>
          <a:p>
            <a:pPr marL="457200" indent="-457200" algn="just">
              <a:spcAft>
                <a:spcPts val="0"/>
              </a:spcAft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«Как провести </a:t>
            </a:r>
            <a:r>
              <a:rPr lang="ru-RU" sz="20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метапредметный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урок?»  -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Ширипова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Т.В.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«Яндекс – площадка в работе учителя» –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Из опыта работы (Лектор по приглашению). </a:t>
            </a:r>
          </a:p>
          <a:p>
            <a:pPr algn="just"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 По материалам Форума молодых педагогов «Дальневосточная Россия. Перезагрузка в школе» -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Семушев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И.Н.</a:t>
            </a:r>
          </a:p>
        </p:txBody>
      </p:sp>
      <p:sp>
        <p:nvSpPr>
          <p:cNvPr id="21" name="Овал 20"/>
          <p:cNvSpPr/>
          <p:nvPr/>
        </p:nvSpPr>
        <p:spPr>
          <a:xfrm>
            <a:off x="3469207" y="3963703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3472990" y="456871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3464371" y="2399274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3464370" y="5173734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472990" y="3175921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8" y="160338"/>
            <a:ext cx="1990725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03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782957" y="228499"/>
            <a:ext cx="417163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Проект «500+»</a:t>
            </a:r>
            <a:endParaRPr lang="ru-RU" sz="3600" b="1" cap="all" dirty="0">
              <a:ln w="0"/>
              <a:solidFill>
                <a:srgbClr val="0070C0"/>
              </a:soli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41734" y="1821115"/>
            <a:ext cx="3941636" cy="24314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kern="0" dirty="0" smtClean="0">
                <a:latin typeface="Trebuchet MS" panose="020B0603020202020204"/>
              </a:rPr>
              <a:t>ПЛАНИРОВАНИЕ РАБОТЫ</a:t>
            </a:r>
            <a:endParaRPr lang="ru-RU" sz="3600" kern="0" dirty="0"/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6932194"/>
              </p:ext>
            </p:extLst>
          </p:nvPr>
        </p:nvGraphicFramePr>
        <p:xfrm>
          <a:off x="5563673" y="965916"/>
          <a:ext cx="6207618" cy="5654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66064"/>
                <a:gridCol w="2941554"/>
              </a:tblGrid>
              <a:tr h="5795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3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ПЛАНИРОВАНИЕ РАБОТЫ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1734" marR="111734" marT="0" marB="0"/>
                </a:tc>
                <a:tc hMerge="1">
                  <a:txBody>
                    <a:bodyPr/>
                    <a:lstStyle/>
                    <a:p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9387" marR="89387" marT="44693" marB="44693"/>
                </a:tc>
              </a:tr>
              <a:tr h="368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ФЕВРАЛЬ-МАРТ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ТЕСТИРОВАНИЕ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80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февраля 2021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Установочный </a:t>
                      </a: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вебинар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5176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 февраля 2021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Вебинар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8170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марта 2021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Еженедельный методический семинар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80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 марта 2021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Вебинар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90293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 марта 2021 года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Знакомство</a:t>
                      </a:r>
                      <a:r>
                        <a:rPr lang="ru-RU" sz="18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со школой (изучение сайта, индивидуальные встречи…)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36804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31марта 2021 года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№1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81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АПРЕЛЬ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Межшкольный математический марафон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817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Приглашение на участие в ШНПК «Первые шаги»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  <a:tr h="58170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«Творческие мастерские для молодых педагогов»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905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>
            <a:extLst>
              <a:ext uri="{FF2B5EF4-FFF2-40B4-BE49-F238E27FC236}">
                <a16:creationId xmlns:a16="http://schemas.microsoft.com/office/drawing/2014/main" xmlns="" id="{FB663172-1BED-9341-BC5D-7C4FC32E33D3}"/>
              </a:ext>
            </a:extLst>
          </p:cNvPr>
          <p:cNvSpPr/>
          <p:nvPr/>
        </p:nvSpPr>
        <p:spPr>
          <a:xfrm>
            <a:off x="1339910" y="73421"/>
            <a:ext cx="10515600" cy="1200329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РЕКОМЕНДАЦИИ для работы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(по материалам </a:t>
            </a:r>
            <a:r>
              <a:rPr lang="ru-RU" sz="3600" dirty="0" err="1" smtClean="0">
                <a:solidFill>
                  <a:srgbClr val="002060"/>
                </a:solidFill>
              </a:rPr>
              <a:t>вебинаров</a:t>
            </a:r>
            <a:r>
              <a:rPr lang="ru-RU" sz="3600" dirty="0" smtClean="0">
                <a:solidFill>
                  <a:srgbClr val="002060"/>
                </a:solidFill>
              </a:rPr>
              <a:t>)</a:t>
            </a:r>
            <a:endParaRPr lang="en-US" sz="3600" dirty="0">
              <a:solidFill>
                <a:srgbClr val="002060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865BC50D-3BD8-504C-9B45-FE5EF948EDC8}"/>
              </a:ext>
            </a:extLst>
          </p:cNvPr>
          <p:cNvGrpSpPr/>
          <p:nvPr/>
        </p:nvGrpSpPr>
        <p:grpSpPr>
          <a:xfrm>
            <a:off x="0" y="151499"/>
            <a:ext cx="12192000" cy="1105322"/>
            <a:chOff x="0" y="44624"/>
            <a:chExt cx="12192000" cy="1105322"/>
          </a:xfrm>
        </p:grpSpPr>
        <p:sp>
          <p:nvSpPr>
            <p:cNvPr id="6" name="Дуга 5">
              <a:extLst>
                <a:ext uri="{FF2B5EF4-FFF2-40B4-BE49-F238E27FC236}">
                  <a16:creationId xmlns:a16="http://schemas.microsoft.com/office/drawing/2014/main" xmlns="" id="{82C402AE-5E2B-A540-9BD3-452608BE421B}"/>
                </a:ext>
              </a:extLst>
            </p:cNvPr>
            <p:cNvSpPr/>
            <p:nvPr/>
          </p:nvSpPr>
          <p:spPr>
            <a:xfrm rot="5400000">
              <a:off x="397693" y="44624"/>
              <a:ext cx="1105322" cy="1105322"/>
            </a:xfrm>
            <a:prstGeom prst="arc">
              <a:avLst>
                <a:gd name="adj1" fmla="val 16200000"/>
                <a:gd name="adj2" fmla="val 5426713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>
              <a:extLst>
                <a:ext uri="{FF2B5EF4-FFF2-40B4-BE49-F238E27FC236}">
                  <a16:creationId xmlns:a16="http://schemas.microsoft.com/office/drawing/2014/main" xmlns="" id="{DB9F5DC6-99F4-4247-AEC9-BD615C62911F}"/>
                </a:ext>
              </a:extLst>
            </p:cNvPr>
            <p:cNvCxnSpPr>
              <a:stCxn id="6" idx="0"/>
            </p:cNvCxnSpPr>
            <p:nvPr/>
          </p:nvCxnSpPr>
          <p:spPr>
            <a:xfrm>
              <a:off x="1503015" y="597285"/>
              <a:ext cx="10688985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A15AA3DF-B1F8-F34F-9745-2294B0D77536}"/>
                </a:ext>
              </a:extLst>
            </p:cNvPr>
            <p:cNvCxnSpPr>
              <a:stCxn id="6" idx="2"/>
            </p:cNvCxnSpPr>
            <p:nvPr/>
          </p:nvCxnSpPr>
          <p:spPr>
            <a:xfrm flipH="1">
              <a:off x="0" y="592991"/>
              <a:ext cx="397710" cy="429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89F57B9C-3396-2143-A5AD-4E6DC2324F8F}"/>
              </a:ext>
            </a:extLst>
          </p:cNvPr>
          <p:cNvSpPr/>
          <p:nvPr/>
        </p:nvSpPr>
        <p:spPr>
          <a:xfrm>
            <a:off x="482072" y="271408"/>
            <a:ext cx="892602" cy="870412"/>
          </a:xfrm>
          <a:prstGeom prst="ellipse">
            <a:avLst/>
          </a:prstGeom>
          <a:solidFill>
            <a:schemeClr val="accent1"/>
          </a:solidFill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accent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57044DF-0C1C-FB4C-9CD1-57991F1829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051" y="472997"/>
            <a:ext cx="665245" cy="4667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22" y="2749563"/>
            <a:ext cx="1032585" cy="1008000"/>
          </a:xfrm>
          <a:prstGeom prst="rect">
            <a:avLst/>
          </a:prstGeom>
        </p:spPr>
      </p:pic>
      <p:sp>
        <p:nvSpPr>
          <p:cNvPr id="14" name="Дуга 13"/>
          <p:cNvSpPr/>
          <p:nvPr/>
        </p:nvSpPr>
        <p:spPr>
          <a:xfrm rot="2942456">
            <a:off x="-1372964" y="1272789"/>
            <a:ext cx="4257278" cy="4583194"/>
          </a:xfrm>
          <a:prstGeom prst="arc">
            <a:avLst>
              <a:gd name="adj1" fmla="val 14911952"/>
              <a:gd name="adj2" fmla="val 619869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362986" y="1748081"/>
            <a:ext cx="3960440" cy="42298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000000"/>
              </a:buClr>
              <a:buSzPts val="1400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АНАЛИТИКА  ВСЕХ ДАННЫХ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555329" y="3216197"/>
            <a:ext cx="3768098" cy="54136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15000"/>
              </a:lnSpc>
              <a:buClr>
                <a:srgbClr val="000000"/>
              </a:buClr>
              <a:buSzPts val="1400"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ОРГАНИЗАЦИЯ СОВМЕСТНОЙ ДЕЯТЕЛЬНОСТИ</a:t>
            </a:r>
            <a:endParaRPr lang="ru-RU" sz="1600" dirty="0">
              <a:solidFill>
                <a:srgbClr val="00206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73706" y="4150807"/>
            <a:ext cx="3849720" cy="42298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000000"/>
              </a:buClr>
              <a:buSzPts val="1400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ГОРИЗОНТАЛЬНЫЕ СВЯЗИ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362986" y="5030920"/>
            <a:ext cx="3960440" cy="42298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000000"/>
              </a:buClr>
              <a:buSzPts val="1400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РЕФЛЕКСИЯ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473706" y="2490069"/>
            <a:ext cx="3849720" cy="422989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buClr>
                <a:srgbClr val="000000"/>
              </a:buClr>
              <a:buSzPts val="1400"/>
            </a:pPr>
            <a:r>
              <a:rPr lang="ru-RU" sz="16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МОТИВАЦИЯ</a:t>
            </a:r>
            <a:endParaRPr lang="ru-RU" sz="1600" b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7627932" y="1741363"/>
            <a:ext cx="0" cy="37284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7534525" y="185382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534524" y="2596289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534525" y="3394112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7534525" y="4242320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7534525" y="5071058"/>
            <a:ext cx="186813" cy="2114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/>
          <p:cNvSpPr txBox="1"/>
          <p:nvPr/>
        </p:nvSpPr>
        <p:spPr>
          <a:xfrm>
            <a:off x="7814745" y="1598642"/>
            <a:ext cx="44706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Анализ открытых источников, исследование компетенций административной команды и </a:t>
            </a:r>
            <a:r>
              <a:rPr lang="ru-RU" sz="1400" dirty="0" err="1" smtClean="0">
                <a:solidFill>
                  <a:srgbClr val="002060"/>
                </a:solidFill>
              </a:rPr>
              <a:t>оргкультуры</a:t>
            </a:r>
            <a:r>
              <a:rPr lang="ru-RU" sz="1400" dirty="0" smtClean="0">
                <a:solidFill>
                  <a:srgbClr val="002060"/>
                </a:solidFill>
              </a:rPr>
              <a:t> школы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14745" y="2547674"/>
            <a:ext cx="3746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Рядом, а не над, гибкое управление, вместе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14745" y="3225270"/>
            <a:ext cx="3746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Любая совместная деятельность</a:t>
            </a:r>
            <a:r>
              <a:rPr lang="ru-RU" sz="1400" dirty="0" smtClean="0">
                <a:solidFill>
                  <a:srgbClr val="002060"/>
                </a:solidFill>
              </a:rPr>
              <a:t>, образовательные события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52400" y="4099099"/>
            <a:ext cx="3746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Неформальная и </a:t>
            </a:r>
            <a:r>
              <a:rPr lang="ru-RU" sz="1400" dirty="0" err="1" smtClean="0">
                <a:solidFill>
                  <a:srgbClr val="002060"/>
                </a:solidFill>
              </a:rPr>
              <a:t>информальная</a:t>
            </a:r>
            <a:r>
              <a:rPr lang="ru-RU" sz="1400" dirty="0" smtClean="0">
                <a:solidFill>
                  <a:srgbClr val="002060"/>
                </a:solidFill>
              </a:rPr>
              <a:t> модели повышения квалификации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814745" y="5030920"/>
            <a:ext cx="3746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</a:rPr>
              <a:t>Размышления и анализ, гибкие технологии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904" y="1236373"/>
            <a:ext cx="5074275" cy="4623515"/>
          </a:xfrm>
        </p:spPr>
      </p:pic>
    </p:spTree>
    <p:extLst>
      <p:ext uri="{BB962C8B-B14F-4D97-AF65-F5344CB8AC3E}">
        <p14:creationId xmlns:p14="http://schemas.microsoft.com/office/powerpoint/2010/main" val="271266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1772</TotalTime>
  <Words>375</Words>
  <Application>Microsoft Office PowerPoint</Application>
  <PresentationFormat>Широкоэкранный</PresentationFormat>
  <Paragraphs>81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Calibri</vt:lpstr>
      <vt:lpstr>Corbel</vt:lpstr>
      <vt:lpstr>Times New Roman</vt:lpstr>
      <vt:lpstr>Trebuchet MS</vt:lpstr>
      <vt:lpstr>Параллакс</vt:lpstr>
      <vt:lpstr>  Куратор проекта 500+ Ширипова Т.В., Заместитель директора по НМР  ГБОУ «РБНЛИ №1» г. Улан-Удэ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Знакомьтесь-это мы!</dc:title>
  <dc:creator>Пользователь</dc:creator>
  <cp:lastModifiedBy>user</cp:lastModifiedBy>
  <cp:revision>209</cp:revision>
  <dcterms:created xsi:type="dcterms:W3CDTF">2015-12-23T12:23:49Z</dcterms:created>
  <dcterms:modified xsi:type="dcterms:W3CDTF">2021-04-01T05:41:44Z</dcterms:modified>
</cp:coreProperties>
</file>