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0" r:id="rId1"/>
  </p:sldMasterIdLst>
  <p:notesMasterIdLst>
    <p:notesMasterId r:id="rId10"/>
  </p:notesMasterIdLst>
  <p:sldIdLst>
    <p:sldId id="318" r:id="rId2"/>
    <p:sldId id="289" r:id="rId3"/>
    <p:sldId id="320" r:id="rId4"/>
    <p:sldId id="321" r:id="rId5"/>
    <p:sldId id="322" r:id="rId6"/>
    <p:sldId id="323" r:id="rId7"/>
    <p:sldId id="324" r:id="rId8"/>
    <p:sldId id="29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5817" autoAdjust="0"/>
  </p:normalViewPr>
  <p:slideViewPr>
    <p:cSldViewPr snapToGrid="0">
      <p:cViewPr>
        <p:scale>
          <a:sx n="65" d="100"/>
          <a:sy n="65" d="100"/>
        </p:scale>
        <p:origin x="-85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91D7D-776D-4DBC-9807-1C6C084657F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AEAE4-F01C-4770-9219-6A0A99BA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778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5CC3-2321-45AE-BA52-F3AE713792A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781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AEAE4-F01C-4770-9219-6A0A99BA0D5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770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AEAE4-F01C-4770-9219-6A0A99BA0D5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373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AEAE4-F01C-4770-9219-6A0A99BA0D5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310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AEAE4-F01C-4770-9219-6A0A99BA0D5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709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AEAE4-F01C-4770-9219-6A0A99BA0D5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161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3" y="1380072"/>
            <a:ext cx="8574623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9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4" y="5883279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272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4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4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60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5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4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416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4" y="685801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4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4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021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4" y="4777381"/>
            <a:ext cx="1001871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441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4" y="685801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5" y="3886200"/>
            <a:ext cx="10018711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4" y="4775200"/>
            <a:ext cx="10018711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305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4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4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4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054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471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8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4" y="685800"/>
            <a:ext cx="801974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8145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350838"/>
            <a:ext cx="92456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11200" y="1219200"/>
            <a:ext cx="11074400" cy="4724400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2C8CB-A4E4-4B8D-A361-8B94D1E75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0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9" y="5867135"/>
            <a:ext cx="551167" cy="365125"/>
          </a:xfrm>
        </p:spPr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87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81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9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139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4" y="685804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5" y="2667003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81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90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7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411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921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4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5" y="685803"/>
            <a:ext cx="6240991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4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66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6" y="1752599"/>
            <a:ext cx="542615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3" y="914400"/>
            <a:ext cx="3280975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6" y="3124199"/>
            <a:ext cx="542615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35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3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4" y="685804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3" y="2667003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9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82" y="5883279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9" y="58832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0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  <p:sldLayoutId id="2147483758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region.ru/fgos/" TargetMode="External"/><Relationship Id="rId2" Type="http://schemas.openxmlformats.org/officeDocument/2006/relationships/hyperlink" Target="https://ru.wikipedia.org/wiki/%D0%A3%D0%BD%D0%B8%D0%B2%D0%B5%D1%80%D1%81%D0%B0%D0%BB%D1%8C%D0%BD%D1%8B%D0%B5_%D1%83%D1%87%D0%B5%D0%B1%D0%BD%D1%8B%D0%B5_%D0%B4%D0%B5%D0%B9%D1%81%D1%82%D0%B2%D0%B8%D1%8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42215" y="124889"/>
            <a:ext cx="7444791" cy="16910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Практический семинар для молодых педагогов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«Творческие мастерские»</a:t>
            </a:r>
            <a:b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0498" y="2403149"/>
            <a:ext cx="775776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«Проектирование метапредметного урока» </a:t>
            </a:r>
            <a:endParaRPr lang="ru-RU" sz="2800" dirty="0"/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Апрель,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 год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054" y="970405"/>
            <a:ext cx="3054361" cy="273124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7548" y="4973661"/>
            <a:ext cx="4639458" cy="173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46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73508" y="202167"/>
            <a:ext cx="9353861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Что такое метапредметные </a:t>
            </a:r>
          </a:p>
          <a:p>
            <a:pPr algn="ctr"/>
            <a:r>
              <a:rPr lang="ru-RU" sz="28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результаты по фгос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33927" y="1276082"/>
            <a:ext cx="10423159" cy="67403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обучения, не связанные со знаниями и умениями в конкретных сферах, а связанные с общими навыками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уроках алгебры ребенок не только учится решать уравнения, но и учится анализировать условия задачи, искать нужную информацию, ставить и задавать вопросы. При этом ребенок может достичь этих результатов не только на алгебре, но и на всех остальных уроках.</a:t>
            </a:r>
            <a:b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достичь метапредметных образовательных результатов ребенок должен освоить 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Что такое УУД?"/>
              </a:rPr>
              <a:t>универсальные учебные действия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(УУД).</a:t>
            </a: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перечислены во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ФГОС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они отличаются для начального, общего и среднего образования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87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33928" y="202167"/>
            <a:ext cx="999344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Как достичь метапредметных результатов</a:t>
            </a:r>
            <a:endParaRPr lang="ru-RU" sz="2800" dirty="0"/>
          </a:p>
          <a:p>
            <a:pPr algn="ctr"/>
            <a:endParaRPr lang="ru-RU" sz="28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33927" y="1276082"/>
            <a:ext cx="10423159" cy="60631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Примерить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результатов к своей учебной дисциплине.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/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брать все метапредметные результаты сразу.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разбить на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коммуникативные, регулятивные и познавательные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Возьмите хотя бы несколько результатов из каждой группы и посмотрите, можете ли вы их достичь на ваших уроках. Скорее всего, сначала вам покажется, что это трудно.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попробуйте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придумать ситуации для каждого результата — «дети читают учебник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ищут информацию» или «дети заполняют контурные карты и проверяют их друг у друга». 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21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33928" y="202167"/>
            <a:ext cx="999344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Как достичь метапредметных результатов</a:t>
            </a:r>
            <a:endParaRPr lang="ru-RU" sz="2800" dirty="0"/>
          </a:p>
          <a:p>
            <a:pPr algn="ctr"/>
            <a:endParaRPr lang="ru-RU" sz="28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89155" y="1276082"/>
            <a:ext cx="10767932" cy="58785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Придумать задачи для достижения каждого результата.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отличаться от ситуаций, которые вы придумали на предыдущем этапе. Задача должна быть понятной, достижимой и четко оцениваемой.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задача «найти информацию о современных границах Российской федерации, отметить их на карте, проверить карты у соседа» понятна, достижима и ее легко оценить. </a:t>
            </a:r>
          </a:p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21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33928" y="202167"/>
            <a:ext cx="999344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Как достичь метапредметных результатов</a:t>
            </a:r>
            <a:endParaRPr lang="ru-RU" sz="2800" dirty="0"/>
          </a:p>
          <a:p>
            <a:pPr algn="ctr"/>
            <a:endParaRPr lang="ru-RU" sz="28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89155" y="1276082"/>
            <a:ext cx="10767932" cy="67403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Следить, чтобы УУД развивались на каждом уроке.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уроке развивать 10 разных универсальных учебных действий, точнее, сложно делать это осознанно. На самом деле учебная деятельность сложна и скорее всего дети правда применяют все известные им учебные и познавательные умения на каждом занятии. Но для этого занятия должны быть разнообразны и интересны.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если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только читаете лекцию, дети отработают только умение конспектировать. </a:t>
            </a:r>
          </a:p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12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33928" y="202167"/>
            <a:ext cx="9993442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Как проверить метапредметные </a:t>
            </a:r>
          </a:p>
          <a:p>
            <a:pPr algn="ctr"/>
            <a:r>
              <a:rPr lang="ru-RU" sz="28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Результаты освоения</a:t>
            </a:r>
            <a:endParaRPr lang="ru-RU" sz="2800" dirty="0"/>
          </a:p>
          <a:p>
            <a:pPr algn="ctr"/>
            <a:endParaRPr lang="ru-RU" sz="28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04341" y="1980620"/>
            <a:ext cx="10912839" cy="50783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800" dirty="0"/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ФГОС предполагают, что работа над достижением метапредметных результатов должна идти на каждом учебном занятии. Но как оценить достижения конкретных учеников? И более того, отделить метапредметные результаты от предметных и личностных?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три четких критерия, которые позволяют оценить сформированность метапредметных навыков: </a:t>
            </a:r>
          </a:p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60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33928" y="202167"/>
            <a:ext cx="9993442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Как проверить метапредметные </a:t>
            </a:r>
          </a:p>
          <a:p>
            <a:pPr algn="ctr"/>
            <a:r>
              <a:rPr lang="ru-RU" sz="28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Результаты освоения</a:t>
            </a:r>
            <a:endParaRPr lang="ru-RU" sz="2800" dirty="0"/>
          </a:p>
          <a:p>
            <a:pPr algn="ctr"/>
            <a:endParaRPr lang="ru-RU" sz="28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74229" y="1291073"/>
            <a:ext cx="10912839" cy="59400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800" dirty="0"/>
          </a:p>
          <a:p>
            <a:pPr lvl="0" algn="just"/>
            <a:r>
              <a:rPr lang="ru-RU" sz="2800" dirty="0" smtClean="0"/>
              <a:t>1. Успешное </a:t>
            </a:r>
            <a:r>
              <a:rPr lang="ru-RU" sz="2800" dirty="0"/>
              <a:t>выполнение учеником диагностической задачи, направленной на выработку определенного УУД.</a:t>
            </a:r>
          </a:p>
          <a:p>
            <a:pPr lvl="0" algn="just"/>
            <a:r>
              <a:rPr lang="ru-RU" sz="2800" dirty="0" smtClean="0"/>
              <a:t>2. Высокий </a:t>
            </a:r>
            <a:r>
              <a:rPr lang="ru-RU" sz="2800" dirty="0"/>
              <a:t>уровень освоения отдельных учебных дисциплин, для достижения которого требуется применять метаумения.</a:t>
            </a:r>
          </a:p>
          <a:p>
            <a:pPr lvl="0" algn="just"/>
            <a:r>
              <a:rPr lang="ru-RU" sz="2800" dirty="0" smtClean="0"/>
              <a:t>3. Решение </a:t>
            </a:r>
            <a:r>
              <a:rPr lang="ru-RU" sz="2800" dirty="0"/>
              <a:t>интегративных заданий, которые также характеризуют уровень достижения учеником метапредметных результатов обучения по ФГОС.</a:t>
            </a:r>
          </a:p>
          <a:p>
            <a:pPr algn="just"/>
            <a:endParaRPr lang="ru-RU" sz="2800" dirty="0"/>
          </a:p>
          <a:p>
            <a:pPr algn="just"/>
            <a:r>
              <a:rPr lang="ru-RU" sz="2400" b="1" i="1" dirty="0" smtClean="0"/>
              <a:t>Также </a:t>
            </a:r>
            <a:r>
              <a:rPr lang="ru-RU" sz="2400" b="1" i="1" dirty="0"/>
              <a:t>есть индивидуальные карты продвижения обучающихся, оценочный лист, оценивание проектно-исследовательских работ. 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481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72409" y="2424719"/>
            <a:ext cx="70228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4800" b="1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72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1785</TotalTime>
  <Words>253</Words>
  <Application>Microsoft Office PowerPoint</Application>
  <PresentationFormat>Произвольный</PresentationFormat>
  <Paragraphs>67</Paragraphs>
  <Slides>8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Параллакс</vt:lpstr>
      <vt:lpstr>Практический семинар для молодых педагогов  «Творческие мастерские»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Знакомьтесь-это мы!</dc:title>
  <dc:creator>Пользователь</dc:creator>
  <cp:lastModifiedBy>s2</cp:lastModifiedBy>
  <cp:revision>207</cp:revision>
  <dcterms:created xsi:type="dcterms:W3CDTF">2015-12-23T12:23:49Z</dcterms:created>
  <dcterms:modified xsi:type="dcterms:W3CDTF">2021-04-12T13:39:08Z</dcterms:modified>
</cp:coreProperties>
</file>